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4630400" cy="8229600"/>
  <p:notesSz cx="8229600" cy="14630400"/>
  <p:embeddedFontLst>
    <p:embeddedFont>
      <p:font typeface="Instrument Sans Semi Bold" pitchFamily="34" charset="0"/>
      <p:regular r:id="rId17"/>
    </p:embeddedFont>
    <p:embeddedFont>
      <p:font typeface="Instrument Sans Semi Bold" pitchFamily="34" charset="-122"/>
      <p:regular r:id="rId18"/>
    </p:embeddedFont>
    <p:embeddedFont>
      <p:font typeface="Instrument Sans Semi Bold" pitchFamily="34" charset="-120"/>
      <p:regular r:id="rId19"/>
    </p:embeddedFont>
    <p:embeddedFont>
      <p:font typeface="Instrument Sans Medium" pitchFamily="34" charset="0"/>
      <p:regular r:id="rId20"/>
    </p:embeddedFont>
    <p:embeddedFont>
      <p:font typeface="Instrument Sans Medium" pitchFamily="34" charset="-122"/>
      <p:regular r:id="rId21"/>
    </p:embeddedFont>
    <p:embeddedFont>
      <p:font typeface="Instrument Sans Medium" pitchFamily="34" charset="-120"/>
      <p:regular r:id="rId22"/>
    </p:embeddedFont>
    <p:embeddedFont>
      <p:font typeface="Calibri" panose="020F0502020204030204" charset="0"/>
      <p:regular r:id="rId23"/>
      <p:bold r:id="rId24"/>
      <p:italic r:id="rId25"/>
      <p:boldItalic r:id="rId2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font" Target="fonts/font10.fntdata"/><Relationship Id="rId25" Type="http://schemas.openxmlformats.org/officeDocument/2006/relationships/font" Target="fonts/font9.fntdata"/><Relationship Id="rId24" Type="http://schemas.openxmlformats.org/officeDocument/2006/relationships/font" Target="fonts/font8.fntdata"/><Relationship Id="rId23" Type="http://schemas.openxmlformats.org/officeDocument/2006/relationships/font" Target="fonts/font7.fntdata"/><Relationship Id="rId22" Type="http://schemas.openxmlformats.org/officeDocument/2006/relationships/font" Target="fonts/font6.fntdata"/><Relationship Id="rId21" Type="http://schemas.openxmlformats.org/officeDocument/2006/relationships/font" Target="fonts/font5.fntdata"/><Relationship Id="rId20" Type="http://schemas.openxmlformats.org/officeDocument/2006/relationships/font" Target="fonts/font4.fntdata"/><Relationship Id="rId2" Type="http://schemas.openxmlformats.org/officeDocument/2006/relationships/theme" Target="theme/theme1.xml"/><Relationship Id="rId19" Type="http://schemas.openxmlformats.org/officeDocument/2006/relationships/font" Target="fonts/font3.fntdata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78DE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E21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DDAFA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84C1FA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697242"/>
            <a:ext cx="7556421" cy="283511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altLang="en-US" sz="4450" dirty="0">
                <a:solidFill>
                  <a:srgbClr val="FFFFFF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Дәріс 7. </a:t>
            </a:r>
            <a:r>
              <a:rPr lang="en-US" sz="4450" dirty="0">
                <a:solidFill>
                  <a:srgbClr val="FFFFFF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60-70 жылдардағы Кеңестік Ресейдегі психологиялық мектептер мен бағыттар</a:t>
            </a:r>
            <a:endParaRPr lang="en-US" sz="4450" dirty="0"/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5683250" y="167640"/>
            <a:ext cx="78854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Әл-Фараби атындағы Қазақ Ұлттық университеті</a:t>
            </a:r>
            <a:b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</a:b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Жалпы және қолданбалы психология кафедрасы </a:t>
            </a:r>
            <a:endParaRPr lang="en-US" altLang="ru-RU" sz="24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8799195" y="7146290"/>
            <a:ext cx="56699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ru-RU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Дәріскер: </a:t>
            </a:r>
            <a:r>
              <a:rPr lang="ru-RU" altLang="en-US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Психология </a:t>
            </a:r>
            <a:r>
              <a:rPr lang="en-US" altLang="en-US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ғылымдарының докторы, профессор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ru-RU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Тоқсанбаева Нургуль Қорғаджанқызы</a:t>
            </a:r>
            <a:endParaRPr lang="en-US" altLang="ru-RU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83569"/>
            <a:ext cx="130428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Қорытынды: Кеңестік психологияның мұрасы мен маңызы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754755"/>
            <a:ext cx="130428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Психологияның әлеуметтік және педагогикалық ғылым ретінде орнығуы оның қоғамдағы рөлін арттырды.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4196953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Кеңестік мектептердің қазіргі психологияға әсері әлі де зор, әсіресе даму психологиясы, педагогикалық психология және іс-әрекет теориясы салаларында.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5002054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Бұл ғылыми бағыттар болашақ зерттеулерге берік негіз қалдырды, олар әлемдік психология ғылымының дамуына үлес қосуда.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5983010"/>
            <a:ext cx="130428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Кеңестік психологияның мұрасы әлі де терең зерттеуді және бағалауды қажет етеді.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459117"/>
            <a:ext cx="11443097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Кеңестік психологияның тарихи негіздері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621524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1923 жылы К.Н. Корниловтың марксистік психология негіздері туралы дәрісі Кеңестік психологияның идеологиялық негізін қалады.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4426625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1966 жылы психология кафедраларының ашылуы және </a:t>
            </a:r>
            <a:r>
              <a:rPr lang="en-US" sz="1750" dirty="0">
                <a:solidFill>
                  <a:srgbClr val="FF5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Ғылым академиясының Психология институтының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құрылуы саланың академиялық мәртебесін нығайтты.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5407581"/>
            <a:ext cx="130428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Бұл кезең психологияның кеңестік ғылым ретінде қалыптасуындағы шешуші сәттер болды.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DDAFA">
              <a:alpha val="85000"/>
            </a:srgbClr>
          </a:solidFill>
        </p:spPr>
      </p:sp>
      <p:sp>
        <p:nvSpPr>
          <p:cNvPr id="4" name="Text 1"/>
          <p:cNvSpPr/>
          <p:nvPr/>
        </p:nvSpPr>
        <p:spPr>
          <a:xfrm>
            <a:off x="2875598" y="3831312"/>
            <a:ext cx="9219248" cy="56697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4450"/>
              </a:lnSpc>
              <a:buNone/>
            </a:pPr>
            <a:r>
              <a:rPr lang="en-US" sz="35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Кеңестік психологияның көрнекті тұлғасы</a:t>
            </a:r>
            <a:endParaRPr lang="en-US" sz="3550" dirty="0"/>
          </a:p>
        </p:txBody>
      </p:sp>
      <p:sp>
        <p:nvSpPr>
          <p:cNvPr id="5" name="Shape 2"/>
          <p:cNvSpPr/>
          <p:nvPr/>
        </p:nvSpPr>
        <p:spPr>
          <a:xfrm>
            <a:off x="793790" y="3491151"/>
            <a:ext cx="30480" cy="1247299"/>
          </a:xfrm>
          <a:prstGeom prst="rect">
            <a:avLst/>
          </a:prstGeom>
          <a:solidFill>
            <a:srgbClr val="84C1FA"/>
          </a:solid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92223"/>
            <a:ext cx="130428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Л.С. Выготский мектебі: мәдениет пен даму психологиясы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3463409"/>
            <a:ext cx="4196358" cy="3173849"/>
          </a:xfrm>
          <a:prstGeom prst="roundRect">
            <a:avLst>
              <a:gd name="adj" fmla="val 6432"/>
            </a:avLst>
          </a:prstGeom>
          <a:solidFill>
            <a:srgbClr val="FFFFFF"/>
          </a:solidFill>
          <a:ln w="30480">
            <a:solidFill>
              <a:srgbClr val="B4C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93790" y="3463409"/>
            <a:ext cx="121920" cy="3173849"/>
          </a:xfrm>
          <a:prstGeom prst="roundRect">
            <a:avLst>
              <a:gd name="adj" fmla="val 167442"/>
            </a:avLst>
          </a:prstGeom>
          <a:solidFill>
            <a:srgbClr val="84C1FA"/>
          </a:solidFill>
        </p:spPr>
      </p:sp>
      <p:sp>
        <p:nvSpPr>
          <p:cNvPr id="5" name="Text 3"/>
          <p:cNvSpPr/>
          <p:nvPr/>
        </p:nvSpPr>
        <p:spPr>
          <a:xfrm>
            <a:off x="1173004" y="3720703"/>
            <a:ext cx="3062049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Мәдени-тарихи бағыт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173004" y="4211122"/>
            <a:ext cx="3559850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Психологияны әлеуметтік және мәдени контекстте қарастыру, адам дамуының мәдени құралдар арқылы жүзеге асатынын баса көрсету.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5216962" y="3463409"/>
            <a:ext cx="4196358" cy="3173849"/>
          </a:xfrm>
          <a:prstGeom prst="roundRect">
            <a:avLst>
              <a:gd name="adj" fmla="val 6432"/>
            </a:avLst>
          </a:prstGeom>
          <a:solidFill>
            <a:srgbClr val="FFFFFF"/>
          </a:solidFill>
          <a:ln w="30480">
            <a:solidFill>
              <a:srgbClr val="B4CCE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216962" y="3463409"/>
            <a:ext cx="121920" cy="3173849"/>
          </a:xfrm>
          <a:prstGeom prst="roundRect">
            <a:avLst>
              <a:gd name="adj" fmla="val 167442"/>
            </a:avLst>
          </a:prstGeom>
          <a:solidFill>
            <a:srgbClr val="84C1FA"/>
          </a:solidFill>
        </p:spPr>
      </p:sp>
      <p:sp>
        <p:nvSpPr>
          <p:cNvPr id="9" name="Text 7"/>
          <p:cNvSpPr/>
          <p:nvPr/>
        </p:nvSpPr>
        <p:spPr>
          <a:xfrm>
            <a:off x="5596176" y="3720703"/>
            <a:ext cx="3559850" cy="7086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Педагогикалық басымдық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596176" y="4565452"/>
            <a:ext cx="3559850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Педагогикалық психология мен жалпы психология мәселелеріне басымдық беріп, оқыту мен даму арақатынасын зерттеу.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9640133" y="3463409"/>
            <a:ext cx="4196358" cy="3173849"/>
          </a:xfrm>
          <a:prstGeom prst="roundRect">
            <a:avLst>
              <a:gd name="adj" fmla="val 6432"/>
            </a:avLst>
          </a:prstGeom>
          <a:solidFill>
            <a:srgbClr val="FFFFFF"/>
          </a:solidFill>
          <a:ln w="30480">
            <a:solidFill>
              <a:srgbClr val="B4CCE3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640133" y="3463409"/>
            <a:ext cx="121920" cy="3173849"/>
          </a:xfrm>
          <a:prstGeom prst="roundRect">
            <a:avLst>
              <a:gd name="adj" fmla="val 167442"/>
            </a:avLst>
          </a:prstGeom>
          <a:solidFill>
            <a:srgbClr val="84C1FA"/>
          </a:solidFill>
        </p:spPr>
      </p:sp>
      <p:sp>
        <p:nvSpPr>
          <p:cNvPr id="13" name="Text 11"/>
          <p:cNvSpPr/>
          <p:nvPr/>
        </p:nvSpPr>
        <p:spPr>
          <a:xfrm>
            <a:off x="10019348" y="3720703"/>
            <a:ext cx="3559850" cy="7086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"Зона ближайшего развития"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0019348" y="4565452"/>
            <a:ext cx="3559850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Оның ең танымал теориясы — "Зона ближайшего развития" (Жақын даму аймағы) балалардың әлеуетті даму деңгейін анықтады.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230874"/>
            <a:ext cx="13008531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С.Л. Рубинштейннің жалпы психология мектебі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506629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Іргелі еңбектер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087773"/>
            <a:ext cx="624470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"Жалпы психология негіздері" (1940-шы жылдар) еңбегі Кеңестік психологияның негізгі оқулығына айналды.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599521" y="3506629"/>
            <a:ext cx="3337798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Философиялық негіздер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599521" y="4087773"/>
            <a:ext cx="6244709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Психологияның философиялық және ғылыми негіздерін қалыптастырып, сана мен іс-әрекеттің біртұтастығын дәлелдеді.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93790" y="5635704"/>
            <a:ext cx="130428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Ол кеңестік цензураға қарамастан, әлемдік психологияның жетістіктерін кеңестік ғылымға енгізуге тырысты.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41720" y="620911"/>
            <a:ext cx="7833360" cy="175557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600"/>
              </a:lnSpc>
              <a:buNone/>
            </a:pPr>
            <a:r>
              <a:rPr lang="en-US" sz="3650" dirty="0">
                <a:solidFill>
                  <a:srgbClr val="000E2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Дмитрий Узнадзе және психологиялық "құрылымдық установка" теориясы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6141720" y="2657237"/>
            <a:ext cx="7833360" cy="2995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14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Дмитрий Узнадзе Грузиядағы психологиялық мектептің негізін қалады.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6141720" y="3167420"/>
            <a:ext cx="7833360" cy="2127052"/>
          </a:xfrm>
          <a:prstGeom prst="roundRect">
            <a:avLst>
              <a:gd name="adj" fmla="val 7923"/>
            </a:avLst>
          </a:prstGeom>
          <a:solidFill>
            <a:srgbClr val="CEE6FD"/>
          </a:solidFill>
        </p:spPr>
      </p:sp>
      <p:sp>
        <p:nvSpPr>
          <p:cNvPr id="6" name="Shape 3"/>
          <p:cNvSpPr/>
          <p:nvPr/>
        </p:nvSpPr>
        <p:spPr>
          <a:xfrm>
            <a:off x="6328886" y="3354586"/>
            <a:ext cx="561618" cy="561618"/>
          </a:xfrm>
          <a:prstGeom prst="roundRect">
            <a:avLst>
              <a:gd name="adj" fmla="val 16279901"/>
            </a:avLst>
          </a:prstGeom>
          <a:solidFill>
            <a:srgbClr val="000E21"/>
          </a:solidFill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3310" y="3477458"/>
            <a:ext cx="252770" cy="31587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328886" y="4103370"/>
            <a:ext cx="2512219" cy="29253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Интеграциялық бағыт</a:t>
            </a:r>
            <a:endParaRPr lang="en-US" sz="1800" dirty="0"/>
          </a:p>
        </p:txBody>
      </p:sp>
      <p:sp>
        <p:nvSpPr>
          <p:cNvPr id="9" name="Text 5"/>
          <p:cNvSpPr/>
          <p:nvPr/>
        </p:nvSpPr>
        <p:spPr>
          <a:xfrm>
            <a:off x="6328886" y="4508183"/>
            <a:ext cx="7459027" cy="59912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Психологиялық феномендерді "установка" (мінез-құлыққа дейінгі дайындық) арқылы түсіндіріп, таным мен мотивацияны біріктірді.</a:t>
            </a:r>
            <a:endParaRPr lang="en-US" sz="1450" dirty="0"/>
          </a:p>
        </p:txBody>
      </p:sp>
      <p:sp>
        <p:nvSpPr>
          <p:cNvPr id="10" name="Shape 6"/>
          <p:cNvSpPr/>
          <p:nvPr/>
        </p:nvSpPr>
        <p:spPr>
          <a:xfrm>
            <a:off x="6141720" y="5481638"/>
            <a:ext cx="7833360" cy="2127052"/>
          </a:xfrm>
          <a:prstGeom prst="roundRect">
            <a:avLst>
              <a:gd name="adj" fmla="val 7923"/>
            </a:avLst>
          </a:prstGeom>
          <a:solidFill>
            <a:srgbClr val="CEE6FD"/>
          </a:solidFill>
        </p:spPr>
      </p:sp>
      <p:sp>
        <p:nvSpPr>
          <p:cNvPr id="11" name="Shape 7"/>
          <p:cNvSpPr/>
          <p:nvPr/>
        </p:nvSpPr>
        <p:spPr>
          <a:xfrm>
            <a:off x="6328886" y="5668804"/>
            <a:ext cx="561618" cy="561618"/>
          </a:xfrm>
          <a:prstGeom prst="roundRect">
            <a:avLst>
              <a:gd name="adj" fmla="val 16279901"/>
            </a:avLst>
          </a:prstGeom>
          <a:solidFill>
            <a:srgbClr val="000E21"/>
          </a:solidFill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3310" y="5791676"/>
            <a:ext cx="252770" cy="31587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328886" y="6417588"/>
            <a:ext cx="2568059" cy="29253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Әдіснамалық жаңалық</a:t>
            </a:r>
            <a:endParaRPr lang="en-US" sz="1800" dirty="0"/>
          </a:p>
        </p:txBody>
      </p:sp>
      <p:sp>
        <p:nvSpPr>
          <p:cNvPr id="14" name="Text 9"/>
          <p:cNvSpPr/>
          <p:nvPr/>
        </p:nvSpPr>
        <p:spPr>
          <a:xfrm>
            <a:off x="6328886" y="6822400"/>
            <a:ext cx="7459027" cy="59912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Психологиялық зерттеулерге жаңа әдіснамалық бағыт енгізіп, эмпирикалық эксперименттерге басымдық берді.</a:t>
            </a:r>
            <a:endParaRPr lang="en-US" sz="1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92612"/>
            <a:ext cx="10811113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А.Н. Леонтьев және іс-әрекет теориясы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168366"/>
            <a:ext cx="7362468" cy="4252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Мәскеу психологиялық мектебінің орталығы</a:t>
            </a:r>
            <a:endParaRPr lang="en-US" sz="2650" dirty="0"/>
          </a:p>
        </p:txBody>
      </p:sp>
      <p:sp>
        <p:nvSpPr>
          <p:cNvPr id="4" name="Text 2"/>
          <p:cNvSpPr/>
          <p:nvPr/>
        </p:nvSpPr>
        <p:spPr>
          <a:xfrm>
            <a:off x="793790" y="2820472"/>
            <a:ext cx="7604284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Алексей Леонтьев Кеңестік психологияның ең ықпалды тұлғаларының бірі болды. Оның "Іс-әрекет, Сана, Тұлға" еңбегі іс-әрекет теориясының негізін қалады.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113252"/>
            <a:ext cx="7604284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Танымдық процестерге жаңа көзқараспен қарап, сананың іс-әрекет арқылы қалыптасатынын көрсетті.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4918353"/>
            <a:ext cx="7604284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Жеке тұлғаның дамуы мен психикасының қалыптасуын әлеуметтік іс-әрекет арқылы түсіндірді.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93790" y="5723453"/>
            <a:ext cx="7604284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Мәскеу психологиялық мектебінің дамуына, оның халықаралық деңгейге шығуына үлкен үлес қосты.</a:t>
            </a:r>
            <a:endParaRPr lang="en-US" sz="175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59096" y="2196703"/>
            <a:ext cx="4885015" cy="48850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23397" y="746760"/>
            <a:ext cx="7670006" cy="131611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150"/>
              </a:lnSpc>
              <a:buNone/>
            </a:pPr>
            <a:r>
              <a:rPr lang="en-US" sz="41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Б.Г. Ананьев және Ленинград психологиялық мектебі</a:t>
            </a:r>
            <a:endParaRPr lang="en-US" sz="4100" dirty="0"/>
          </a:p>
        </p:txBody>
      </p:sp>
      <p:sp>
        <p:nvSpPr>
          <p:cNvPr id="4" name="Text 1"/>
          <p:cNvSpPr/>
          <p:nvPr/>
        </p:nvSpPr>
        <p:spPr>
          <a:xfrm>
            <a:off x="6223397" y="2378631"/>
            <a:ext cx="210503" cy="26312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1E3063"/>
                </a:solidFill>
                <a:latin typeface="Instrument Sans Light" pitchFamily="34" charset="0"/>
                <a:ea typeface="Instrument Sans Light" pitchFamily="34" charset="-122"/>
                <a:cs typeface="Instrument Sans Light" pitchFamily="34" charset="-120"/>
              </a:rPr>
              <a:t>01</a:t>
            </a:r>
            <a:endParaRPr lang="en-US" sz="1650" dirty="0"/>
          </a:p>
        </p:txBody>
      </p:sp>
      <p:sp>
        <p:nvSpPr>
          <p:cNvPr id="5" name="Shape 2"/>
          <p:cNvSpPr/>
          <p:nvPr/>
        </p:nvSpPr>
        <p:spPr>
          <a:xfrm>
            <a:off x="6223397" y="2713553"/>
            <a:ext cx="3729752" cy="22860"/>
          </a:xfrm>
          <a:prstGeom prst="rect">
            <a:avLst/>
          </a:prstGeom>
          <a:solidFill>
            <a:srgbClr val="84C1FA"/>
          </a:solidFill>
        </p:spPr>
      </p:sp>
      <p:sp>
        <p:nvSpPr>
          <p:cNvPr id="6" name="Text 3"/>
          <p:cNvSpPr/>
          <p:nvPr/>
        </p:nvSpPr>
        <p:spPr>
          <a:xfrm>
            <a:off x="6223397" y="2864525"/>
            <a:ext cx="2632234" cy="32897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Адамтану бағыты</a:t>
            </a:r>
            <a:endParaRPr lang="en-US" sz="2050" dirty="0"/>
          </a:p>
        </p:txBody>
      </p:sp>
      <p:sp>
        <p:nvSpPr>
          <p:cNvPr id="7" name="Text 4"/>
          <p:cNvSpPr/>
          <p:nvPr/>
        </p:nvSpPr>
        <p:spPr>
          <a:xfrm>
            <a:off x="6223397" y="3319820"/>
            <a:ext cx="3729752" cy="168473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Борис Ананьев адамды жан-жақты зерттеуге бағытталған кешенді тәсілді ұсынды, бұл оның "Адам психологиясы" еңбегінде көрініс тапты.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10163651" y="2378631"/>
            <a:ext cx="210503" cy="26312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1E3063"/>
                </a:solidFill>
                <a:latin typeface="Instrument Sans Light" pitchFamily="34" charset="0"/>
                <a:ea typeface="Instrument Sans Light" pitchFamily="34" charset="-122"/>
                <a:cs typeface="Instrument Sans Light" pitchFamily="34" charset="-120"/>
              </a:rPr>
              <a:t>02</a:t>
            </a:r>
            <a:endParaRPr lang="en-US" sz="1650" dirty="0"/>
          </a:p>
        </p:txBody>
      </p:sp>
      <p:sp>
        <p:nvSpPr>
          <p:cNvPr id="9" name="Shape 6"/>
          <p:cNvSpPr/>
          <p:nvPr/>
        </p:nvSpPr>
        <p:spPr>
          <a:xfrm>
            <a:off x="10163651" y="2713553"/>
            <a:ext cx="3729752" cy="22860"/>
          </a:xfrm>
          <a:prstGeom prst="rect">
            <a:avLst/>
          </a:prstGeom>
          <a:solidFill>
            <a:srgbClr val="84C1FA"/>
          </a:solidFill>
        </p:spPr>
      </p:sp>
      <p:sp>
        <p:nvSpPr>
          <p:cNvPr id="10" name="Text 7"/>
          <p:cNvSpPr/>
          <p:nvPr/>
        </p:nvSpPr>
        <p:spPr>
          <a:xfrm>
            <a:off x="10163651" y="2864525"/>
            <a:ext cx="3136463" cy="32897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Ленинград университеті</a:t>
            </a:r>
            <a:endParaRPr lang="en-US" sz="2050" dirty="0"/>
          </a:p>
        </p:txBody>
      </p:sp>
      <p:sp>
        <p:nvSpPr>
          <p:cNvPr id="11" name="Text 8"/>
          <p:cNvSpPr/>
          <p:nvPr/>
        </p:nvSpPr>
        <p:spPr>
          <a:xfrm>
            <a:off x="10163651" y="3319820"/>
            <a:ext cx="3729752" cy="168473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Оның жетекшілігімен Ленинград университетінде психология факультеті құрылып, психологиялық зерттеулердің ірі орталығына айналды.</a:t>
            </a:r>
            <a:endParaRPr lang="en-US" sz="1650" dirty="0"/>
          </a:p>
        </p:txBody>
      </p:sp>
      <p:sp>
        <p:nvSpPr>
          <p:cNvPr id="12" name="Text 9"/>
          <p:cNvSpPr/>
          <p:nvPr/>
        </p:nvSpPr>
        <p:spPr>
          <a:xfrm>
            <a:off x="6223397" y="5372933"/>
            <a:ext cx="210503" cy="26312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1E3063"/>
                </a:solidFill>
                <a:latin typeface="Instrument Sans Light" pitchFamily="34" charset="0"/>
                <a:ea typeface="Instrument Sans Light" pitchFamily="34" charset="-122"/>
                <a:cs typeface="Instrument Sans Light" pitchFamily="34" charset="-120"/>
              </a:rPr>
              <a:t>03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6223397" y="5707856"/>
            <a:ext cx="7670006" cy="22860"/>
          </a:xfrm>
          <a:prstGeom prst="rect">
            <a:avLst/>
          </a:prstGeom>
          <a:solidFill>
            <a:srgbClr val="84C1FA"/>
          </a:solidFill>
        </p:spPr>
      </p:sp>
      <p:sp>
        <p:nvSpPr>
          <p:cNvPr id="14" name="Text 11"/>
          <p:cNvSpPr/>
          <p:nvPr/>
        </p:nvSpPr>
        <p:spPr>
          <a:xfrm>
            <a:off x="6223397" y="5858828"/>
            <a:ext cx="2705338" cy="32897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Интеграциялық даму</a:t>
            </a:r>
            <a:endParaRPr lang="en-US" sz="2050" dirty="0"/>
          </a:p>
        </p:txBody>
      </p:sp>
      <p:sp>
        <p:nvSpPr>
          <p:cNvPr id="15" name="Text 12"/>
          <p:cNvSpPr/>
          <p:nvPr/>
        </p:nvSpPr>
        <p:spPr>
          <a:xfrm>
            <a:off x="6223397" y="6314123"/>
            <a:ext cx="7670006" cy="101084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Ленинград мектебі перцепция, педагогикалық бағалау және психологияның басқа да салаларын зерттеу арқылы кеңестік психологияның интеграциялық дамуына ықпал етті.</a:t>
            </a:r>
            <a:endParaRPr lang="en-US" sz="16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954" y="611267"/>
            <a:ext cx="13074491" cy="138945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450"/>
              </a:lnSpc>
              <a:buNone/>
            </a:pPr>
            <a:r>
              <a:rPr lang="en-US" sz="4350" dirty="0">
                <a:solidFill>
                  <a:srgbClr val="000E2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Кеңестік психологияның психофизиологиядағы жетістіктері</a:t>
            </a:r>
            <a:endParaRPr lang="en-US" sz="43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954" y="2584133"/>
            <a:ext cx="4904423" cy="49044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32208" y="2534126"/>
            <a:ext cx="7627739" cy="71127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Иван Павловтың жоғары жүйке қызметі теориясы кеңестік психологияның физиологиялық негізін қалады.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232208" y="3323153"/>
            <a:ext cx="7627739" cy="106691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Психофизиологияның дамуы орталық жүйке жүйесінің, ми функцияларының және мінез-құлықтың физиологиялық механизмдерінің терең зерттелуіне әкелді.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6232208" y="4467820"/>
            <a:ext cx="7627739" cy="106691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SzPct val="100000"/>
              <a:buNone/>
            </a:pPr>
            <a:r>
              <a:rPr lang="en-US" sz="175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1960-70 жылдардағы ғылыми зерттеулердің </a:t>
            </a:r>
            <a:r>
              <a:rPr lang="en-US" sz="1750" dirty="0">
                <a:solidFill>
                  <a:srgbClr val="E8EEFC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практикалық маңызы</a:t>
            </a:r>
            <a:r>
              <a:rPr lang="en-US" sz="175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болды, олар медицина, білім беру және спорт салаларында қолданылды.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3889</Words>
  <Application>WPS Presentation</Application>
  <PresentationFormat>On-screen Show (16:9)</PresentationFormat>
  <Paragraphs>104</Paragraphs>
  <Slides>10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9" baseType="lpstr">
      <vt:lpstr>Arial</vt:lpstr>
      <vt:lpstr>SimSun</vt:lpstr>
      <vt:lpstr>Wingdings</vt:lpstr>
      <vt:lpstr>Instrument Sans Semi Bold</vt:lpstr>
      <vt:lpstr>Instrument Sans Semi Bold</vt:lpstr>
      <vt:lpstr>Instrument Sans Semi Bold</vt:lpstr>
      <vt:lpstr>Times New Roman</vt:lpstr>
      <vt:lpstr>Instrument Sans Medium</vt:lpstr>
      <vt:lpstr>Instrument Sans Medium</vt:lpstr>
      <vt:lpstr>Instrument Sans Medium</vt:lpstr>
      <vt:lpstr>Instrument Sans Light</vt:lpstr>
      <vt:lpstr>AMGDT</vt:lpstr>
      <vt:lpstr>Instrument Sans Light</vt:lpstr>
      <vt:lpstr>Instrument Sans Light</vt:lpstr>
      <vt:lpstr>Calibri</vt:lpstr>
      <vt:lpstr>Microsoft YaHei</vt:lpstr>
      <vt:lpstr>Arial Unicode MS</vt:lpstr>
      <vt:lpstr>MingLiU-ExtB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Гульнар Салимов�</cp:lastModifiedBy>
  <cp:revision>3</cp:revision>
  <dcterms:created xsi:type="dcterms:W3CDTF">2025-09-01T14:24:00Z</dcterms:created>
  <dcterms:modified xsi:type="dcterms:W3CDTF">2025-09-02T05:57:44Z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09B62D7100E34A04A720CF60D3FE26CE_12</vt:lpwstr>
  </property>
  <property fmtid="{D5CDD505-2E9C-101B-9397-08002B2CF9AE}" pid="3" name="KSOProductBuildVer">
    <vt:lpwstr>1049-12.2.0.21931</vt:lpwstr>
  </property>
</Properties>
</file>